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64fd9304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64fd9304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274716b8d_1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274716b8d_1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471290d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471290d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4274716b8d_1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4274716b8d_1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cc9488e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cc9488e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274716b8d_1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274716b8d_1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0c22f0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0c22f0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64fd9304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64fd9304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vertical-A4.emf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Trilha: Software Security</a:t>
            </a:r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Especialista em Segurança Cibernética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6900" y="238289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Yellow Team</a:t>
            </a:r>
            <a:endParaRPr sz="6000"/>
          </a:p>
        </p:txBody>
      </p:sp>
      <p:sp>
        <p:nvSpPr>
          <p:cNvPr id="28" name="Google Shape;28;p3"/>
          <p:cNvSpPr txBox="1"/>
          <p:nvPr/>
        </p:nvSpPr>
        <p:spPr>
          <a:xfrm>
            <a:off x="311700" y="1993800"/>
            <a:ext cx="85206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A equipe de segurança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composta por </a:t>
            </a:r>
            <a:r>
              <a:rPr b="1" lang="pt-BR" sz="3500"/>
              <a:t>desenvolvedores</a:t>
            </a:r>
            <a:endParaRPr b="1" sz="3500"/>
          </a:p>
        </p:txBody>
      </p:sp>
      <p:pic>
        <p:nvPicPr>
          <p:cNvPr descr="I:\TDC2017\Logos\TDC2017\logo-tdc-horizontal-A4.emf"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DC Innovation 2022 - Custom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-6350" y="5056175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540349" y="5056175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082250" y="5056175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4625750" y="5056175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6151625" y="5056175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688725" y="5056175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22987" y="0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1523712" y="0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3065612" y="0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609112" y="0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6134987" y="0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7672087" y="0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109" name="Google Shape;109;p15"/>
          <p:cNvSpPr txBox="1"/>
          <p:nvPr/>
        </p:nvSpPr>
        <p:spPr>
          <a:xfrm>
            <a:off x="617950" y="8835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armazenar a senhas e chaves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617950" y="1642994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trafegar credenciais e outros dados sensíveis de forma aberta (header HSTS);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 rot="781825">
            <a:off x="4806089" y="477362"/>
            <a:ext cx="1583371" cy="9234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2011 - Sony (37k)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2012 - Yahoo (500k)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2020 - Catho (1,2m)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2021 - Liker (465k)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19061" y="1234811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Você </a:t>
            </a:r>
            <a:r>
              <a:rPr b="1" lang="pt-BR" sz="1200" u="sng">
                <a:solidFill>
                  <a:schemeClr val="dk1"/>
                </a:solidFill>
              </a:rPr>
              <a:t>realmente</a:t>
            </a:r>
            <a:r>
              <a:rPr lang="pt-BR" sz="1200">
                <a:solidFill>
                  <a:schemeClr val="dk1"/>
                </a:solidFill>
              </a:rPr>
              <a:t> precisa saber a senha do usuário?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611664" y="2028323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fazer integrações que trafegam dados sensíveis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11664" y="246261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ignorar erros de certificados em comunicações SSL/TLS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617950" y="28647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dar dicas se “o usuário não existe” ou “a senha está incorreta” (enumeração de usuários);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617950" y="3245750"/>
            <a:ext cx="72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mensagens de aviso para o usuário durante a autenticação (“usuário bloqueado”, “senha expirada”, etc).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 for necessário informar algo, faça somente após validação com sucesso das credenciais;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617949" y="3953174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a possibilidade de associar um “token ao usuário” ao invés de um “usuário ao token”.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(Reduz sessão "esquecidas" e, principalmente, evita compartilhamento de credenciais);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617949" y="4469462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as informações registradas em log (dados sensíveis, credenciais, etc)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Equipe de segurança (somente Blue e Red)</a:t>
            </a:r>
            <a:endParaRPr sz="2400"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4" y="638412"/>
            <a:ext cx="6455053" cy="417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6747450" y="1259000"/>
            <a:ext cx="22824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Dinamismo do mercado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Concorrência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Regulamentações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Crises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Quebra de barreiras geográficas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747450" y="3870125"/>
            <a:ext cx="22824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os 15m² do barco “seguros”, aquela brecha de 1cm² pode nos fazer afundar.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8930"/>
            <a:ext cx="578493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975" y="2134250"/>
            <a:ext cx="2856849" cy="28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6146775" y="132310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primárias: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Yellow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7532400" y="131085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secundárias: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Purple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Green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Orange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Exemplos de integração entre times</a:t>
            </a:r>
            <a:endParaRPr sz="2400"/>
          </a:p>
        </p:txBody>
      </p:sp>
      <p:sp>
        <p:nvSpPr>
          <p:cNvPr id="146" name="Google Shape;146;p19"/>
          <p:cNvSpPr txBox="1"/>
          <p:nvPr/>
        </p:nvSpPr>
        <p:spPr>
          <a:xfrm>
            <a:off x="617950" y="807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 (força bruta);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617950" y="13290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apresentar comportamento diferente quando apenas a senha estiver errada e quando o usuário não existir (enumeração de usuários);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617950" y="2589650"/>
            <a:ext cx="7571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Isso pode ser trabalhado junto ao Blue Team em sistemas de análise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Identificar requisições com erros estruturais (bad request);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Usar nas falhas de autenticação;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rgbClr val="00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Usar quando se tenta acessar um recurso ao qual não se tem permissão;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204;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Sinalizador de tentativas de enumeração de arquivos e diretórios.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18357" y="1959350"/>
            <a:ext cx="822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retornar 200 na falha de autenticação, então possuir diversas mensagens de erro de login, com diferentes frequências, tendo algumas com percentual bem baixo (enumeração de usuários).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0" y="754850"/>
            <a:ext cx="6172201" cy="41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 de perímetro sem um Yellow team</a:t>
            </a:r>
            <a:endParaRPr sz="2400"/>
          </a:p>
        </p:txBody>
      </p:sp>
      <p:sp>
        <p:nvSpPr>
          <p:cNvPr id="156" name="Google Shape;156;p20"/>
          <p:cNvSpPr txBox="1"/>
          <p:nvPr/>
        </p:nvSpPr>
        <p:spPr>
          <a:xfrm>
            <a:off x="6742250" y="1396600"/>
            <a:ext cx="22410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Um forte portão de entrada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Firewall NGFW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IDS/IPS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WAF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SIEM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Sistema de segurança com AI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digital, onde os crimes são cibernéticos, precisamos aprender a lidar com as novas “trancas” e “cadeados” que a evolução </a:t>
            </a:r>
            <a:r>
              <a:rPr lang="pt-BR" sz="1800">
                <a:solidFill>
                  <a:schemeClr val="dk1"/>
                </a:solidFill>
              </a:rPr>
              <a:t>tecnológica</a:t>
            </a:r>
            <a:r>
              <a:rPr lang="pt-BR" sz="1800">
                <a:solidFill>
                  <a:schemeClr val="dk1"/>
                </a:solidFill>
              </a:rPr>
              <a:t>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176" name="Google Shape;176;p23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“E</a:t>
            </a:r>
            <a:r>
              <a:rPr lang="pt-BR" sz="1800">
                <a:solidFill>
                  <a:schemeClr val="dk1"/>
                </a:solidFill>
              </a:rPr>
              <a:t>stá em cada um de nós a capacidade e a responsabilidade de proteger não apenas uma empresa, mas de proteger a cada pessoa que usa, depende e confia em nossos sistemas e em nosso trabalho</a:t>
            </a:r>
            <a:r>
              <a:rPr lang="pt-BR" sz="1800">
                <a:solidFill>
                  <a:schemeClr val="dk1"/>
                </a:solidFill>
              </a:rPr>
              <a:t>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9F2B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0" y="186526"/>
            <a:ext cx="483869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424" y="17429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50" name="Google Shape;50;p8"/>
          <p:cNvSpPr txBox="1"/>
          <p:nvPr/>
        </p:nvSpPr>
        <p:spPr>
          <a:xfrm>
            <a:off x="539250" y="1453950"/>
            <a:ext cx="8065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 segurança não é responsabilidade de apenas uma área, a “área de segurança”.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Ela é responsabilidade de todos!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segurança deve estar </a:t>
            </a:r>
            <a:r>
              <a:rPr lang="pt-BR" sz="1200">
                <a:solidFill>
                  <a:schemeClr val="dk1"/>
                </a:solidFill>
              </a:rPr>
              <a:t>presente</a:t>
            </a:r>
            <a:r>
              <a:rPr lang="pt-BR" sz="1200">
                <a:solidFill>
                  <a:schemeClr val="dk1"/>
                </a:solidFill>
              </a:rPr>
              <a:t> em todas as áreas e níveis de uma empresa, deve estar na tecnologia, nos processos e, principalmente, na </a:t>
            </a:r>
            <a:r>
              <a:rPr lang="pt-BR" sz="1200">
                <a:solidFill>
                  <a:schemeClr val="dk1"/>
                </a:solidFill>
              </a:rPr>
              <a:t>conscientização</a:t>
            </a:r>
            <a:r>
              <a:rPr lang="pt-BR" sz="1200">
                <a:solidFill>
                  <a:schemeClr val="dk1"/>
                </a:solidFill>
              </a:rPr>
              <a:t> das pessoas, que precisam ter um olhar detalhista, analítico, crítico e prudente diante das mais diversas situações do dia a dia.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Vamos ver que os “construtores” dos sistemas são </a:t>
            </a:r>
            <a:r>
              <a:rPr lang="pt-BR" sz="1200">
                <a:solidFill>
                  <a:schemeClr val="dk1"/>
                </a:solidFill>
              </a:rPr>
              <a:t>essenciais</a:t>
            </a:r>
            <a:r>
              <a:rPr lang="pt-BR" sz="1200">
                <a:solidFill>
                  <a:schemeClr val="dk1"/>
                </a:solidFill>
              </a:rPr>
              <a:t> não apenas para desenvolver soluções e funcionalidades criativas, que irão tornar as empresas competitivas e diferenciadas.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Eles são fundamentais para que o negócio se mantenha seguro, confiável e com credibilidade em um mercado cada vez mais competitivo e exigente.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56" name="Google Shape;56;p9"/>
          <p:cNvSpPr txBox="1"/>
          <p:nvPr/>
        </p:nvSpPr>
        <p:spPr>
          <a:xfrm>
            <a:off x="930300" y="1788775"/>
            <a:ext cx="7283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Analisaremos vulnerabilidades que dificilmente são identificadas por “áreas de segurança” tradicionais.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Veremos como as áreas de desenvolvimento têm papel fundamental para manter a segurança, confiabilidade e credibilidade de um negócio.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Vamos entender como as áreas de desenvolvimento e “áreas de segurança” podem interagir e contribuir uma com a outra, trazendo benefícios para ambas, para o negócio e para os clientes.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História da segurança cibernética</a:t>
            </a:r>
            <a:endParaRPr sz="2400"/>
          </a:p>
        </p:txBody>
      </p:sp>
      <p:sp>
        <p:nvSpPr>
          <p:cNvPr id="62" name="Google Shape;62;p10"/>
          <p:cNvSpPr txBox="1"/>
          <p:nvPr/>
        </p:nvSpPr>
        <p:spPr>
          <a:xfrm>
            <a:off x="558650" y="692163"/>
            <a:ext cx="720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No princípio: Redes para comunicação militar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558650" y="1099563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Internet, a rede mundial de computadores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Grandes empresas conectadas, firewalls mantidos por “gurus de conhecimento supremo”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524850" y="1641238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E-commerce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Médias empresas conectadas, mais opções de firewalls mantidos por “seres de conhecimento raro”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5" name="Google Shape;65;p10"/>
          <p:cNvSpPr txBox="1"/>
          <p:nvPr/>
        </p:nvSpPr>
        <p:spPr>
          <a:xfrm>
            <a:off x="524850" y="2270425"/>
            <a:ext cx="720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WEB 2.0, dinâmica, troca de informações e colaboração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Pequenas empresas e pessoas conectadas.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Firewalls já não eram mais suficientes. Anti-vírus, anti-spam, controle de acesso.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Não bastava um “ser iluminado” para cuidar da segurança, era preciso uma equipe.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558650" y="3248838"/>
            <a:ext cx="720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Falsificações, fraudes, roubo de informações, exploração de falhas em sistemas.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Já não bastava uma equipe de segurança defensiva (Blue Team).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Era preciso se antecipar, localizar as falhas e corrigi-las antes que fossem exploradas.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" name="Google Shape;67;p10"/>
          <p:cNvSpPr txBox="1"/>
          <p:nvPr/>
        </p:nvSpPr>
        <p:spPr>
          <a:xfrm rot="-1799231">
            <a:off x="6297891" y="2551242"/>
            <a:ext cx="1135040" cy="400238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Blue Team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68" name="Google Shape;68;p10"/>
          <p:cNvSpPr txBox="1"/>
          <p:nvPr/>
        </p:nvSpPr>
        <p:spPr>
          <a:xfrm rot="-1777255">
            <a:off x="6484155" y="3290339"/>
            <a:ext cx="1135032" cy="4002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Read</a:t>
            </a:r>
            <a:r>
              <a:rPr b="1" lang="pt-BR">
                <a:solidFill>
                  <a:srgbClr val="FF0000"/>
                </a:solidFill>
              </a:rPr>
              <a:t> Team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9" name="Google Shape;69;p10"/>
          <p:cNvSpPr txBox="1"/>
          <p:nvPr/>
        </p:nvSpPr>
        <p:spPr>
          <a:xfrm rot="2606">
            <a:off x="2181649" y="4107375"/>
            <a:ext cx="3957601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Pilares da Segurança: 3 bases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(CID) Confidencialidade, Integridade e Disponibilidade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(PPT) Pessoas, Processos e Tecnologia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Yellow Team</a:t>
            </a:r>
            <a:endParaRPr sz="2400"/>
          </a:p>
        </p:txBody>
      </p:sp>
      <p:sp>
        <p:nvSpPr>
          <p:cNvPr id="75" name="Google Shape;75;p11"/>
          <p:cNvSpPr txBox="1"/>
          <p:nvPr/>
        </p:nvSpPr>
        <p:spPr>
          <a:xfrm>
            <a:off x="155800" y="623675"/>
            <a:ext cx="309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Quantas pessoas na área de segurança?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 Team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 Team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 na área de desenvolvimento?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Desenvolvedores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Engenheiros de software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Arquitetos de sistema e soluções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13" y="1196775"/>
            <a:ext cx="2088575" cy="360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88" y="1196775"/>
            <a:ext cx="2088575" cy="3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840" y="1185556"/>
            <a:ext cx="2088575" cy="361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vs </a:t>
            </a:r>
            <a:r>
              <a:rPr lang="pt-BR" sz="2400"/>
              <a:t>Vulnerabilidades</a:t>
            </a:r>
            <a:endParaRPr sz="2400"/>
          </a:p>
        </p:txBody>
      </p:sp>
      <p:sp>
        <p:nvSpPr>
          <p:cNvPr id="88" name="Google Shape;88;p13"/>
          <p:cNvSpPr txBox="1"/>
          <p:nvPr/>
        </p:nvSpPr>
        <p:spPr>
          <a:xfrm>
            <a:off x="999275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847138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</a:t>
            </a:r>
            <a:r>
              <a:rPr lang="pt-BR">
                <a:solidFill>
                  <a:schemeClr val="dk1"/>
                </a:solidFill>
              </a:rPr>
              <a:t>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56300" y="154830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 “debug” é o processo de identificar e remover “bugs”, então programar é o processo de inseri-los.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56300" y="392965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dk1"/>
                </a:solidFill>
              </a:rPr>
              <a:t>O óbvio precisa ser dito.</a:t>
            </a:r>
            <a:endParaRPr b="1" u="sng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funcionais (regras de negócio)</a:t>
            </a:r>
            <a:endParaRPr sz="2400"/>
          </a:p>
        </p:txBody>
      </p:sp>
      <p:sp>
        <p:nvSpPr>
          <p:cNvPr id="97" name="Google Shape;97;p14"/>
          <p:cNvSpPr txBox="1"/>
          <p:nvPr/>
        </p:nvSpPr>
        <p:spPr>
          <a:xfrm>
            <a:off x="581150" y="8073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enviar para o front-end informações que o usuário não tem permissão para ver.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esconder a informação no front;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78588" y="2672100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“caminhos secundários” que dêem acesso às informações sem as mesmas validações feitas nos “caminhos oficiais”;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81150" y="13530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o acesso às funcionalidades no backend. Não ter a opção no “menu do front” não basta;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81150" y="17340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consultado informações que ele deveria ter acesso. Confiar na identificação do usuário enviado pelo front não basta. O mesmo se aplica a outras identificações;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81143" y="225735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usando recursos que pertençam a ele (cupons, moedas);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81772" y="3232969"/>
            <a:ext cx="724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para as senhas: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Palavras de fácil associação e sequências numéricas nas senhas (tdc@123);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C</a:t>
            </a:r>
            <a:r>
              <a:rPr lang="pt-BR" sz="1200">
                <a:solidFill>
                  <a:schemeClr val="dk1"/>
                </a:solidFill>
              </a:rPr>
              <a:t>ertas datas nas senhas (tdc@2022);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Uso do “username” na senha (andre@2022);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Aplicar um algoritmo de similaridade com a senha anterior (tdc@2021 -&gt; tdc@2022);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Política de troca de senha (mínimo e máximo);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81771" y="4530925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autenticação;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